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Open Sans Bold" charset="1" panose="00000000000000000000"/>
      <p:regular r:id="rId13"/>
    </p:embeddedFont>
    <p:embeddedFont>
      <p:font typeface="Barlow Condensed Bold" charset="1" panose="00000806000000000000"/>
      <p:regular r:id="rId14"/>
    </p:embeddedFont>
    <p:embeddedFont>
      <p:font typeface="Barlow Condensed" charset="1" panose="00000506000000000000"/>
      <p:regular r:id="rId15"/>
    </p:embeddedFont>
    <p:embeddedFont>
      <p:font typeface="Open Sans" charset="1" panose="000000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84318" y="3035914"/>
            <a:ext cx="4215172" cy="4215172"/>
          </a:xfrm>
          <a:custGeom>
            <a:avLst/>
            <a:gdLst/>
            <a:ahLst/>
            <a:cxnLst/>
            <a:rect r="r" b="b" t="t" l="l"/>
            <a:pathLst>
              <a:path h="4215172" w="4215172">
                <a:moveTo>
                  <a:pt x="0" y="0"/>
                </a:moveTo>
                <a:lnTo>
                  <a:pt x="4215173" y="0"/>
                </a:lnTo>
                <a:lnTo>
                  <a:pt x="4215173" y="4215172"/>
                </a:lnTo>
                <a:lnTo>
                  <a:pt x="0" y="42151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749838" y="7527480"/>
            <a:ext cx="47625" cy="1740345"/>
            <a:chOff x="0" y="0"/>
            <a:chExt cx="12543" cy="45836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259300" y="9258300"/>
            <a:ext cx="1028700" cy="1028700"/>
            <a:chOff x="0" y="0"/>
            <a:chExt cx="270933" cy="2709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7499918" y="9638067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505887" y="2940664"/>
            <a:ext cx="8924186" cy="4358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9"/>
              </a:lnSpc>
            </a:pPr>
            <a:r>
              <a:rPr lang="en-US" sz="4599" b="true">
                <a:solidFill>
                  <a:srgbClr val="1178BE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Should AI developers be responsible for making AI behave ethically ?</a:t>
            </a:r>
          </a:p>
          <a:p>
            <a:pPr algn="l">
              <a:lnSpc>
                <a:spcPts val="6439"/>
              </a:lnSpc>
            </a:pPr>
          </a:p>
          <a:p>
            <a:pPr algn="l">
              <a:lnSpc>
                <a:spcPts val="6439"/>
              </a:lnSpc>
            </a:pPr>
          </a:p>
          <a:p>
            <a:pPr algn="l">
              <a:lnSpc>
                <a:spcPts val="4479"/>
              </a:lnSpc>
            </a:pPr>
            <a:r>
              <a:rPr lang="en-US" sz="3199">
                <a:solidFill>
                  <a:srgbClr val="0692D4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presented by Golam Muin-U-Ddin Chishti </a:t>
            </a:r>
          </a:p>
          <a:p>
            <a:pPr algn="l">
              <a:lnSpc>
                <a:spcPts val="44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9838" y="7527480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259300" y="9258300"/>
            <a:ext cx="1028700" cy="1028700"/>
            <a:chOff x="0" y="0"/>
            <a:chExt cx="270933" cy="2709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3034" y="0"/>
            <a:ext cx="4702348" cy="10287000"/>
            <a:chOff x="0" y="0"/>
            <a:chExt cx="6269797" cy="13716000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2"/>
            <a:srcRect l="37534" t="0" r="37534" b="0"/>
            <a:stretch>
              <a:fillRect/>
            </a:stretch>
          </p:blipFill>
          <p:spPr>
            <a:xfrm flipH="false" flipV="false">
              <a:off x="0" y="0"/>
              <a:ext cx="6269797" cy="13716000"/>
            </a:xfrm>
            <a:prstGeom prst="rect">
              <a:avLst/>
            </a:prstGeom>
          </p:spPr>
        </p:pic>
      </p:grpSp>
      <p:sp>
        <p:nvSpPr>
          <p:cNvPr name="TextBox 13" id="13"/>
          <p:cNvSpPr txBox="true"/>
          <p:nvPr/>
        </p:nvSpPr>
        <p:spPr>
          <a:xfrm rot="0">
            <a:off x="17499918" y="9638067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613832" y="2367482"/>
            <a:ext cx="9207707" cy="920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b="true" sz="6500">
                <a:solidFill>
                  <a:srgbClr val="11629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About Artificial Intelligence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613832" y="6522290"/>
            <a:ext cx="3642004" cy="1869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19"/>
              </a:lnSpc>
            </a:pPr>
            <a:r>
              <a:rPr lang="en-US" sz="17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AI is the field of computer science that focuses on creating machines or software that can perform tasks that normally require human intelligence.</a:t>
            </a:r>
          </a:p>
          <a:p>
            <a:pPr algn="l">
              <a:lnSpc>
                <a:spcPts val="2519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7613832" y="5402348"/>
            <a:ext cx="2699443" cy="692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02CD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About Artifical Intelligence (AI)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318682" y="6522290"/>
            <a:ext cx="3642004" cy="1869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19"/>
              </a:lnSpc>
            </a:pPr>
            <a:r>
              <a:rPr lang="en-US" sz="17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AI is the field of computer science that focuses on creating machines or software that can perform tasks that normally require human intelligence</a:t>
            </a:r>
          </a:p>
          <a:p>
            <a:pPr algn="l">
              <a:lnSpc>
                <a:spcPts val="2519"/>
              </a:lnSpc>
              <a:spcBef>
                <a:spcPct val="0"/>
              </a:spcBef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2303410" y="5402348"/>
            <a:ext cx="2699443" cy="3396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b="true" sz="1999">
                <a:solidFill>
                  <a:srgbClr val="02CD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About A.I Developers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9838" y="7527480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259300" y="9258300"/>
            <a:ext cx="1028700" cy="1028700"/>
            <a:chOff x="0" y="0"/>
            <a:chExt cx="270933" cy="2709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7499918" y="9638067"/>
            <a:ext cx="547464" cy="240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0" y="1028700"/>
            <a:ext cx="6133945" cy="9258300"/>
            <a:chOff x="0" y="0"/>
            <a:chExt cx="8178594" cy="12344400"/>
          </a:xfrm>
        </p:grpSpPr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2"/>
            <a:srcRect l="0" t="5339" r="5867" b="0"/>
            <a:stretch>
              <a:fillRect/>
            </a:stretch>
          </p:blipFill>
          <p:spPr>
            <a:xfrm flipH="true" flipV="false">
              <a:off x="0" y="0"/>
              <a:ext cx="8178594" cy="12344400"/>
            </a:xfrm>
            <a:prstGeom prst="rect">
              <a:avLst/>
            </a:prstGeom>
          </p:spPr>
        </p:pic>
      </p:grpSp>
      <p:sp>
        <p:nvSpPr>
          <p:cNvPr name="TextBox 14" id="14"/>
          <p:cNvSpPr txBox="true"/>
          <p:nvPr/>
        </p:nvSpPr>
        <p:spPr>
          <a:xfrm rot="0">
            <a:off x="7477913" y="1218212"/>
            <a:ext cx="8634131" cy="920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true">
                <a:solidFill>
                  <a:srgbClr val="11629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Why my argument is strong</a:t>
            </a:r>
            <a:r>
              <a:rPr lang="en-US" sz="6500" b="true">
                <a:solidFill>
                  <a:srgbClr val="02CD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 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7477913" y="3788751"/>
            <a:ext cx="677751" cy="5628033"/>
            <a:chOff x="0" y="0"/>
            <a:chExt cx="178502" cy="148228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78502" cy="1482280"/>
            </a:xfrm>
            <a:custGeom>
              <a:avLst/>
              <a:gdLst/>
              <a:ahLst/>
              <a:cxnLst/>
              <a:rect r="r" b="b" t="t" l="l"/>
              <a:pathLst>
                <a:path h="1482280" w="178502">
                  <a:moveTo>
                    <a:pt x="0" y="0"/>
                  </a:moveTo>
                  <a:lnTo>
                    <a:pt x="178502" y="0"/>
                  </a:lnTo>
                  <a:lnTo>
                    <a:pt x="178502" y="1482280"/>
                  </a:lnTo>
                  <a:lnTo>
                    <a:pt x="0" y="1482280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78502" cy="15203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8309725" y="3760176"/>
            <a:ext cx="7802320" cy="5108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</a:p>
          <a:p>
            <a:pPr algn="l" marL="345439" indent="-172720" lvl="1">
              <a:lnSpc>
                <a:spcPts val="2239"/>
              </a:lnSpc>
              <a:spcBef>
                <a:spcPct val="0"/>
              </a:spcBef>
              <a:buAutoNum type="arabicPeriod" startAt="1"/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Human  free will matters</a:t>
            </a:r>
          </a:p>
          <a:p>
            <a:pPr algn="l" marL="345439" indent="-172720" lvl="1">
              <a:lnSpc>
                <a:spcPts val="2239"/>
              </a:lnSpc>
              <a:spcBef>
                <a:spcPct val="0"/>
              </a:spcBef>
              <a:buAutoNum type="arabicPeriod" startAt="1"/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Just like humans misuse their God-given consciousness, they misuse tools.</a:t>
            </a:r>
          </a:p>
          <a:p>
            <a:pPr algn="l" marL="345439" indent="-172720" lvl="1">
              <a:lnSpc>
                <a:spcPts val="2239"/>
              </a:lnSpc>
              <a:spcBef>
                <a:spcPct val="0"/>
              </a:spcBef>
              <a:buAutoNum type="arabicPeriod" startAt="1"/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Tools don’t create evil — people do.</a:t>
            </a:r>
          </a:p>
          <a:p>
            <a:pPr algn="l" marL="345439" indent="-172720" lvl="1">
              <a:lnSpc>
                <a:spcPts val="2239"/>
              </a:lnSpc>
              <a:spcBef>
                <a:spcPct val="0"/>
              </a:spcBef>
              <a:buAutoNum type="arabicPeriod" startAt="1"/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Developers can’t predict every misuse</a:t>
            </a:r>
          </a:p>
          <a:p>
            <a:pPr algn="l" marL="345439" indent="-172720" lvl="1">
              <a:lnSpc>
                <a:spcPts val="2239"/>
              </a:lnSpc>
              <a:spcBef>
                <a:spcPct val="0"/>
              </a:spcBef>
              <a:buAutoNum type="arabicPeriod" startAt="1"/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No one can anticipate every malicious human behavior or every creative loophole.</a:t>
            </a:r>
          </a:p>
          <a:p>
            <a:pPr algn="l" marL="345439" indent="-172720" lvl="1">
              <a:lnSpc>
                <a:spcPts val="2239"/>
              </a:lnSpc>
              <a:spcBef>
                <a:spcPct val="0"/>
              </a:spcBef>
              <a:buAutoNum type="arabicPeriod" startAt="1"/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Shared responsibility makes more sense</a:t>
            </a:r>
          </a:p>
          <a:p>
            <a:pPr algn="l" marL="345439" indent="-172720" lvl="1">
              <a:lnSpc>
                <a:spcPts val="2239"/>
              </a:lnSpc>
              <a:spcBef>
                <a:spcPct val="0"/>
              </a:spcBef>
              <a:buAutoNum type="arabicPeriod" startAt="1"/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Responsibility must be distributed among:</a:t>
            </a:r>
          </a:p>
          <a:p>
            <a:pPr algn="l" marL="690879" indent="-230293" lvl="2">
              <a:lnSpc>
                <a:spcPts val="2239"/>
              </a:lnSpc>
              <a:spcBef>
                <a:spcPct val="0"/>
              </a:spcBef>
              <a:buFont typeface="Arial"/>
              <a:buChar char="⚬"/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Developers</a:t>
            </a:r>
          </a:p>
          <a:p>
            <a:pPr algn="l" marL="690879" indent="-230293" lvl="2">
              <a:lnSpc>
                <a:spcPts val="2239"/>
              </a:lnSpc>
              <a:spcBef>
                <a:spcPct val="0"/>
              </a:spcBef>
              <a:buFont typeface="Arial"/>
              <a:buChar char="⚬"/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Companies</a:t>
            </a:r>
          </a:p>
          <a:p>
            <a:pPr algn="l" marL="690879" indent="-230293" lvl="2">
              <a:lnSpc>
                <a:spcPts val="2239"/>
              </a:lnSpc>
              <a:spcBef>
                <a:spcPct val="0"/>
              </a:spcBef>
              <a:buFont typeface="Arial"/>
              <a:buChar char="⚬"/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Governments</a:t>
            </a:r>
          </a:p>
          <a:p>
            <a:pPr algn="l" marL="690879" indent="-230293" lvl="2">
              <a:lnSpc>
                <a:spcPts val="2239"/>
              </a:lnSpc>
              <a:spcBef>
                <a:spcPct val="0"/>
              </a:spcBef>
              <a:buFont typeface="Arial"/>
              <a:buChar char="⚬"/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Users</a:t>
            </a:r>
          </a:p>
          <a:p>
            <a:pPr algn="l" marL="690879" indent="-230293" lvl="2">
              <a:lnSpc>
                <a:spcPts val="2239"/>
              </a:lnSpc>
              <a:spcBef>
                <a:spcPct val="0"/>
              </a:spcBef>
              <a:buFont typeface="Arial"/>
              <a:buChar char="⚬"/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Society</a:t>
            </a:r>
          </a:p>
          <a:p>
            <a:pPr algn="l">
              <a:lnSpc>
                <a:spcPts val="2239"/>
              </a:lnSpc>
              <a:spcBef>
                <a:spcPct val="0"/>
              </a:spcBef>
            </a:pPr>
          </a:p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  8. Developers build tools; users choose actions</a:t>
            </a:r>
          </a:p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  9.The moral weight belongs to human intent.</a:t>
            </a:r>
          </a:p>
          <a:p>
            <a:pPr algn="l">
              <a:lnSpc>
                <a:spcPts val="1680"/>
              </a:lnSpc>
              <a:spcBef>
                <a:spcPct val="0"/>
              </a:spcBef>
            </a:pPr>
          </a:p>
          <a:p>
            <a:pPr algn="l">
              <a:lnSpc>
                <a:spcPts val="1680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2455365" y="3964749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455365" y="6689802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9838" y="7527480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259300" y="9258300"/>
            <a:ext cx="1028700" cy="1028700"/>
            <a:chOff x="0" y="0"/>
            <a:chExt cx="270933" cy="2709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7499918" y="9638067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0" y="1028700"/>
            <a:ext cx="8207692" cy="8229600"/>
            <a:chOff x="0" y="0"/>
            <a:chExt cx="10943590" cy="10972800"/>
          </a:xfrm>
        </p:grpSpPr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2"/>
            <a:srcRect l="133" t="0" r="133" b="0"/>
            <a:stretch>
              <a:fillRect/>
            </a:stretch>
          </p:blipFill>
          <p:spPr>
            <a:xfrm flipH="false" flipV="false">
              <a:off x="0" y="0"/>
              <a:ext cx="10943590" cy="10972800"/>
            </a:xfrm>
            <a:prstGeom prst="rect">
              <a:avLst/>
            </a:prstGeom>
          </p:spPr>
        </p:pic>
      </p:grpSp>
      <p:grpSp>
        <p:nvGrpSpPr>
          <p:cNvPr name="Group 14" id="14"/>
          <p:cNvGrpSpPr/>
          <p:nvPr/>
        </p:nvGrpSpPr>
        <p:grpSpPr>
          <a:xfrm rot="0">
            <a:off x="9819398" y="3768356"/>
            <a:ext cx="677751" cy="677751"/>
            <a:chOff x="0" y="0"/>
            <a:chExt cx="178502" cy="17850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78502" cy="178502"/>
            </a:xfrm>
            <a:custGeom>
              <a:avLst/>
              <a:gdLst/>
              <a:ahLst/>
              <a:cxnLst/>
              <a:rect r="r" b="b" t="t" l="l"/>
              <a:pathLst>
                <a:path h="178502" w="178502">
                  <a:moveTo>
                    <a:pt x="0" y="0"/>
                  </a:moveTo>
                  <a:lnTo>
                    <a:pt x="178502" y="0"/>
                  </a:lnTo>
                  <a:lnTo>
                    <a:pt x="178502" y="178502"/>
                  </a:lnTo>
                  <a:lnTo>
                    <a:pt x="0" y="178502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178502" cy="2166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0816519" y="3338564"/>
            <a:ext cx="5133848" cy="2141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</a:pPr>
          </a:p>
          <a:p>
            <a:pPr algn="l">
              <a:lnSpc>
                <a:spcPts val="2239"/>
              </a:lnSpc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  <a:p>
            <a:pPr algn="l">
              <a:lnSpc>
                <a:spcPts val="2239"/>
              </a:lnSpc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Just as humans have consciousness yet still choose wrongdoing, misuse is a human choice—not solely a creator’s fault.</a:t>
            </a:r>
          </a:p>
          <a:p>
            <a:pPr algn="l">
              <a:lnSpc>
                <a:spcPts val="1680"/>
              </a:lnSpc>
            </a:pPr>
          </a:p>
          <a:p>
            <a:pPr algn="l">
              <a:lnSpc>
                <a:spcPts val="1680"/>
              </a:lnSpc>
            </a:pPr>
          </a:p>
          <a:p>
            <a:pPr algn="l">
              <a:lnSpc>
                <a:spcPts val="1680"/>
              </a:lnSpc>
            </a:pPr>
          </a:p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910219" y="3944354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9819398" y="5006507"/>
            <a:ext cx="677751" cy="677751"/>
            <a:chOff x="0" y="0"/>
            <a:chExt cx="178502" cy="17850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78502" cy="178502"/>
            </a:xfrm>
            <a:custGeom>
              <a:avLst/>
              <a:gdLst/>
              <a:ahLst/>
              <a:cxnLst/>
              <a:rect r="r" b="b" t="t" l="l"/>
              <a:pathLst>
                <a:path h="178502" w="178502">
                  <a:moveTo>
                    <a:pt x="0" y="0"/>
                  </a:moveTo>
                  <a:lnTo>
                    <a:pt x="178502" y="0"/>
                  </a:lnTo>
                  <a:lnTo>
                    <a:pt x="178502" y="178502"/>
                  </a:lnTo>
                  <a:lnTo>
                    <a:pt x="0" y="178502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78502" cy="2166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0806994" y="4780826"/>
            <a:ext cx="5133848" cy="1369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</a:p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Even when AI developers design systems with strict rules, users can intentionally bypass them.</a:t>
            </a:r>
          </a:p>
          <a:p>
            <a:pPr algn="l">
              <a:lnSpc>
                <a:spcPts val="2239"/>
              </a:lnSpc>
              <a:spcBef>
                <a:spcPct val="0"/>
              </a:spcBef>
            </a:pPr>
          </a:p>
          <a:p>
            <a:pPr algn="l">
              <a:lnSpc>
                <a:spcPts val="2239"/>
              </a:lnSpc>
              <a:spcBef>
                <a:spcPct val="0"/>
              </a:spcBef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9910219" y="5182505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9819398" y="6246233"/>
            <a:ext cx="677751" cy="677751"/>
            <a:chOff x="0" y="0"/>
            <a:chExt cx="178502" cy="178502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78502" cy="178502"/>
            </a:xfrm>
            <a:custGeom>
              <a:avLst/>
              <a:gdLst/>
              <a:ahLst/>
              <a:cxnLst/>
              <a:rect r="r" b="b" t="t" l="l"/>
              <a:pathLst>
                <a:path h="178502" w="178502">
                  <a:moveTo>
                    <a:pt x="0" y="0"/>
                  </a:moveTo>
                  <a:lnTo>
                    <a:pt x="178502" y="0"/>
                  </a:lnTo>
                  <a:lnTo>
                    <a:pt x="178502" y="178502"/>
                  </a:lnTo>
                  <a:lnTo>
                    <a:pt x="0" y="178502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38100"/>
              <a:ext cx="178502" cy="2166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0806994" y="5946616"/>
            <a:ext cx="5133848" cy="1517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</a:p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Like architects who design safe buildings but cannot control every external failure, developers cannot predict every misuse scenario</a:t>
            </a:r>
          </a:p>
          <a:p>
            <a:pPr algn="l">
              <a:lnSpc>
                <a:spcPts val="1680"/>
              </a:lnSpc>
              <a:spcBef>
                <a:spcPct val="0"/>
              </a:spcBef>
            </a:pPr>
          </a:p>
          <a:p>
            <a:pPr algn="l">
              <a:lnSpc>
                <a:spcPts val="1680"/>
              </a:lnSpc>
              <a:spcBef>
                <a:spcPct val="0"/>
              </a:spcBef>
            </a:pPr>
          </a:p>
        </p:txBody>
      </p:sp>
      <p:sp>
        <p:nvSpPr>
          <p:cNvPr name="TextBox 28" id="28"/>
          <p:cNvSpPr txBox="true"/>
          <p:nvPr/>
        </p:nvSpPr>
        <p:spPr>
          <a:xfrm rot="0">
            <a:off x="9910219" y="6422230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9819398" y="7485958"/>
            <a:ext cx="677751" cy="677751"/>
            <a:chOff x="0" y="0"/>
            <a:chExt cx="178502" cy="178502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78502" cy="178502"/>
            </a:xfrm>
            <a:custGeom>
              <a:avLst/>
              <a:gdLst/>
              <a:ahLst/>
              <a:cxnLst/>
              <a:rect r="r" b="b" t="t" l="l"/>
              <a:pathLst>
                <a:path h="178502" w="178502">
                  <a:moveTo>
                    <a:pt x="0" y="0"/>
                  </a:moveTo>
                  <a:lnTo>
                    <a:pt x="178502" y="0"/>
                  </a:lnTo>
                  <a:lnTo>
                    <a:pt x="178502" y="178502"/>
                  </a:lnTo>
                  <a:lnTo>
                    <a:pt x="0" y="178502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178502" cy="2166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9910219" y="7661956"/>
            <a:ext cx="496110" cy="297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806994" y="6910133"/>
            <a:ext cx="5133848" cy="2069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</a:pPr>
          </a:p>
          <a:p>
            <a:pPr algn="l">
              <a:lnSpc>
                <a:spcPts val="2239"/>
              </a:lnSpc>
            </a:pPr>
          </a:p>
          <a:p>
            <a:pPr algn="l">
              <a:lnSpc>
                <a:spcPts val="2239"/>
              </a:lnSpc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Millions use AI for positive, everyday tasks, but a small group actively seeks to exploit systems.</a:t>
            </a:r>
          </a:p>
          <a:p>
            <a:pPr algn="l">
              <a:lnSpc>
                <a:spcPts val="2239"/>
              </a:lnSpc>
              <a:spcBef>
                <a:spcPct val="0"/>
              </a:spcBef>
            </a:pPr>
          </a:p>
          <a:p>
            <a:pPr algn="l">
              <a:lnSpc>
                <a:spcPts val="2239"/>
              </a:lnSpc>
              <a:spcBef>
                <a:spcPct val="0"/>
              </a:spcBef>
            </a:pPr>
          </a:p>
          <a:p>
            <a:pPr algn="l">
              <a:lnSpc>
                <a:spcPts val="1680"/>
              </a:lnSpc>
              <a:spcBef>
                <a:spcPct val="0"/>
              </a:spcBef>
            </a:pPr>
          </a:p>
          <a:p>
            <a:pPr algn="l">
              <a:lnSpc>
                <a:spcPts val="1680"/>
              </a:lnSpc>
              <a:spcBef>
                <a:spcPct val="0"/>
              </a:spcBef>
            </a:pPr>
          </a:p>
        </p:txBody>
      </p:sp>
      <p:sp>
        <p:nvSpPr>
          <p:cNvPr name="TextBox 34" id="34"/>
          <p:cNvSpPr txBox="true"/>
          <p:nvPr/>
        </p:nvSpPr>
        <p:spPr>
          <a:xfrm rot="0">
            <a:off x="8615469" y="458800"/>
            <a:ext cx="9535949" cy="4045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30"/>
              </a:lnSpc>
            </a:pPr>
          </a:p>
          <a:p>
            <a:pPr algn="l">
              <a:lnSpc>
                <a:spcPts val="4730"/>
              </a:lnSpc>
            </a:pPr>
          </a:p>
          <a:p>
            <a:pPr algn="l">
              <a:lnSpc>
                <a:spcPts val="4730"/>
              </a:lnSpc>
            </a:pPr>
          </a:p>
          <a:p>
            <a:pPr algn="l">
              <a:lnSpc>
                <a:spcPts val="3300"/>
              </a:lnSpc>
            </a:pPr>
            <a:r>
              <a:rPr lang="en-US" sz="3000" b="true">
                <a:solidFill>
                  <a:srgbClr val="02CD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 </a:t>
            </a:r>
            <a:r>
              <a:rPr lang="en-US" sz="3000" b="true">
                <a:solidFill>
                  <a:srgbClr val="11629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Why AI Developers Should Not Bear Full Ethical Responsibility</a:t>
            </a:r>
          </a:p>
          <a:p>
            <a:pPr algn="l">
              <a:lnSpc>
                <a:spcPts val="4730"/>
              </a:lnSpc>
            </a:pPr>
          </a:p>
          <a:p>
            <a:pPr algn="l">
              <a:lnSpc>
                <a:spcPts val="4730"/>
              </a:lnSpc>
            </a:pPr>
          </a:p>
          <a:p>
            <a:pPr algn="l">
              <a:lnSpc>
                <a:spcPts val="473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9838" y="7527480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259300" y="9258300"/>
            <a:ext cx="1028700" cy="1028700"/>
            <a:chOff x="0" y="0"/>
            <a:chExt cx="270933" cy="2709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7499918" y="9638067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3154289" y="1028700"/>
            <a:ext cx="4109526" cy="8229600"/>
            <a:chOff x="0" y="0"/>
            <a:chExt cx="5479368" cy="10972800"/>
          </a:xfrm>
        </p:grpSpPr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2"/>
            <a:srcRect l="49363" t="0" r="17325" b="0"/>
            <a:stretch>
              <a:fillRect/>
            </a:stretch>
          </p:blipFill>
          <p:spPr>
            <a:xfrm flipH="false" flipV="false">
              <a:off x="0" y="0"/>
              <a:ext cx="5479368" cy="10972800"/>
            </a:xfrm>
            <a:prstGeom prst="rect">
              <a:avLst/>
            </a:prstGeom>
          </p:spPr>
        </p:pic>
      </p:grpSp>
      <p:grpSp>
        <p:nvGrpSpPr>
          <p:cNvPr name="Group 14" id="14"/>
          <p:cNvGrpSpPr/>
          <p:nvPr/>
        </p:nvGrpSpPr>
        <p:grpSpPr>
          <a:xfrm rot="0">
            <a:off x="8847225" y="1038225"/>
            <a:ext cx="4109526" cy="8229600"/>
            <a:chOff x="0" y="0"/>
            <a:chExt cx="5479368" cy="10972800"/>
          </a:xfrm>
        </p:grpSpPr>
        <p:pic>
          <p:nvPicPr>
            <p:cNvPr name="Picture 15" id="15"/>
            <p:cNvPicPr>
              <a:picLocks noChangeAspect="true"/>
            </p:cNvPicPr>
            <p:nvPr/>
          </p:nvPicPr>
          <p:blipFill>
            <a:blip r:embed="rId2"/>
            <a:srcRect l="14678" t="0" r="52009" b="0"/>
            <a:stretch>
              <a:fillRect/>
            </a:stretch>
          </p:blipFill>
          <p:spPr>
            <a:xfrm flipH="false" flipV="false">
              <a:off x="0" y="0"/>
              <a:ext cx="5479368" cy="10972800"/>
            </a:xfrm>
            <a:prstGeom prst="rect">
              <a:avLst/>
            </a:prstGeom>
          </p:spPr>
        </p:pic>
      </p:grpSp>
      <p:sp>
        <p:nvSpPr>
          <p:cNvPr name="TextBox 16" id="16"/>
          <p:cNvSpPr txBox="true"/>
          <p:nvPr/>
        </p:nvSpPr>
        <p:spPr>
          <a:xfrm rot="0">
            <a:off x="2267779" y="443897"/>
            <a:ext cx="6241802" cy="46996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</a:p>
          <a:p>
            <a:pPr algn="l">
              <a:lnSpc>
                <a:spcPts val="5390"/>
              </a:lnSpc>
            </a:pPr>
            <a:r>
              <a:rPr lang="en-US" b="true" sz="4900">
                <a:solidFill>
                  <a:srgbClr val="1178BE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When Developer Responsibility Becomes Critical</a:t>
            </a:r>
          </a:p>
          <a:p>
            <a:pPr algn="l">
              <a:lnSpc>
                <a:spcPts val="7150"/>
              </a:lnSpc>
            </a:pPr>
          </a:p>
          <a:p>
            <a:pPr algn="l">
              <a:lnSpc>
                <a:spcPts val="6710"/>
              </a:lnSpc>
            </a:pPr>
          </a:p>
        </p:txBody>
      </p:sp>
      <p:grpSp>
        <p:nvGrpSpPr>
          <p:cNvPr name="Group 17" id="17"/>
          <p:cNvGrpSpPr/>
          <p:nvPr/>
        </p:nvGrpSpPr>
        <p:grpSpPr>
          <a:xfrm rot="0">
            <a:off x="2176959" y="3788751"/>
            <a:ext cx="677751" cy="4744711"/>
            <a:chOff x="0" y="0"/>
            <a:chExt cx="178502" cy="124963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78502" cy="1249636"/>
            </a:xfrm>
            <a:custGeom>
              <a:avLst/>
              <a:gdLst/>
              <a:ahLst/>
              <a:cxnLst/>
              <a:rect r="r" b="b" t="t" l="l"/>
              <a:pathLst>
                <a:path h="1249636" w="178502">
                  <a:moveTo>
                    <a:pt x="0" y="0"/>
                  </a:moveTo>
                  <a:lnTo>
                    <a:pt x="178502" y="0"/>
                  </a:lnTo>
                  <a:lnTo>
                    <a:pt x="178502" y="1249636"/>
                  </a:lnTo>
                  <a:lnTo>
                    <a:pt x="0" y="1249636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178502" cy="12877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3174080" y="4173601"/>
            <a:ext cx="4850329" cy="3026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</a:p>
          <a:p>
            <a:pPr algn="l" marL="345439" indent="-172720" lvl="1">
              <a:lnSpc>
                <a:spcPts val="2239"/>
              </a:lnSpc>
              <a:spcBef>
                <a:spcPct val="0"/>
              </a:spcBef>
              <a:buFont typeface="Arial"/>
              <a:buChar char="•"/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Once AI evolves into advanced or superintelligent systems, developers must focus more seriously on embedding core ethical principles.</a:t>
            </a:r>
          </a:p>
          <a:p>
            <a:pPr algn="l" marL="345439" indent="-172720" lvl="1">
              <a:lnSpc>
                <a:spcPts val="2239"/>
              </a:lnSpc>
              <a:spcBef>
                <a:spcPct val="0"/>
              </a:spcBef>
              <a:buFont typeface="Arial"/>
              <a:buChar char="•"/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At higher levels of autonomy, design choices impact global safety.</a:t>
            </a:r>
          </a:p>
          <a:p>
            <a:pPr algn="l" marL="345439" indent="-172720" lvl="1">
              <a:lnSpc>
                <a:spcPts val="2239"/>
              </a:lnSpc>
              <a:spcBef>
                <a:spcPct val="0"/>
              </a:spcBef>
              <a:buFont typeface="Arial"/>
              <a:buChar char="•"/>
            </a:pPr>
            <a:r>
              <a:rPr lang="en-US" sz="15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Future AI must include strong guardrails to limit immoral use while maximizing benefits.</a:t>
            </a:r>
          </a:p>
          <a:p>
            <a:pPr algn="l">
              <a:lnSpc>
                <a:spcPts val="2239"/>
              </a:lnSpc>
              <a:spcBef>
                <a:spcPct val="0"/>
              </a:spcBef>
            </a:pPr>
          </a:p>
          <a:p>
            <a:pPr algn="l">
              <a:lnSpc>
                <a:spcPts val="22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9838" y="7527480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259300" y="9258300"/>
            <a:ext cx="1028700" cy="1028700"/>
            <a:chOff x="0" y="0"/>
            <a:chExt cx="270933" cy="2709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504024" y="1028700"/>
            <a:ext cx="9755276" cy="4567684"/>
            <a:chOff x="0" y="0"/>
            <a:chExt cx="13007034" cy="6090246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2">
              <a:alphaModFix amt="92000"/>
            </a:blip>
            <a:srcRect l="0" t="7076" r="0" b="7076"/>
            <a:stretch>
              <a:fillRect/>
            </a:stretch>
          </p:blipFill>
          <p:spPr>
            <a:xfrm flipH="false" flipV="false">
              <a:off x="0" y="0"/>
              <a:ext cx="13007034" cy="6090246"/>
            </a:xfrm>
            <a:prstGeom prst="rect">
              <a:avLst/>
            </a:prstGeom>
          </p:spPr>
        </p:pic>
      </p:grpSp>
      <p:grpSp>
        <p:nvGrpSpPr>
          <p:cNvPr name="Group 13" id="13"/>
          <p:cNvGrpSpPr/>
          <p:nvPr/>
        </p:nvGrpSpPr>
        <p:grpSpPr>
          <a:xfrm rot="0">
            <a:off x="2149968" y="6929602"/>
            <a:ext cx="677751" cy="677751"/>
            <a:chOff x="0" y="0"/>
            <a:chExt cx="178502" cy="17850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78502" cy="178502"/>
            </a:xfrm>
            <a:custGeom>
              <a:avLst/>
              <a:gdLst/>
              <a:ahLst/>
              <a:cxnLst/>
              <a:rect r="r" b="b" t="t" l="l"/>
              <a:pathLst>
                <a:path h="178502" w="178502">
                  <a:moveTo>
                    <a:pt x="0" y="0"/>
                  </a:moveTo>
                  <a:lnTo>
                    <a:pt x="178502" y="0"/>
                  </a:lnTo>
                  <a:lnTo>
                    <a:pt x="178502" y="178502"/>
                  </a:lnTo>
                  <a:lnTo>
                    <a:pt x="0" y="178502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78502" cy="2166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7165149" y="6929602"/>
            <a:ext cx="677751" cy="677751"/>
            <a:chOff x="0" y="0"/>
            <a:chExt cx="178502" cy="17850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78502" cy="178502"/>
            </a:xfrm>
            <a:custGeom>
              <a:avLst/>
              <a:gdLst/>
              <a:ahLst/>
              <a:cxnLst/>
              <a:rect r="r" b="b" t="t" l="l"/>
              <a:pathLst>
                <a:path h="178502" w="178502">
                  <a:moveTo>
                    <a:pt x="0" y="0"/>
                  </a:moveTo>
                  <a:lnTo>
                    <a:pt x="178502" y="0"/>
                  </a:lnTo>
                  <a:lnTo>
                    <a:pt x="178502" y="178502"/>
                  </a:lnTo>
                  <a:lnTo>
                    <a:pt x="0" y="178502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78502" cy="2166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2180330" y="6929602"/>
            <a:ext cx="677751" cy="677751"/>
            <a:chOff x="0" y="0"/>
            <a:chExt cx="178502" cy="17850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78502" cy="178502"/>
            </a:xfrm>
            <a:custGeom>
              <a:avLst/>
              <a:gdLst/>
              <a:ahLst/>
              <a:cxnLst/>
              <a:rect r="r" b="b" t="t" l="l"/>
              <a:pathLst>
                <a:path h="178502" w="178502">
                  <a:moveTo>
                    <a:pt x="0" y="0"/>
                  </a:moveTo>
                  <a:lnTo>
                    <a:pt x="178502" y="0"/>
                  </a:lnTo>
                  <a:lnTo>
                    <a:pt x="178502" y="178502"/>
                  </a:lnTo>
                  <a:lnTo>
                    <a:pt x="0" y="178502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78502" cy="2166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7499918" y="9638067"/>
            <a:ext cx="547464" cy="240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149968" y="1066800"/>
            <a:ext cx="5015181" cy="2276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17"/>
              </a:lnSpc>
            </a:pPr>
            <a:r>
              <a:rPr lang="en-US" b="true" sz="5379" spc="53">
                <a:solidFill>
                  <a:srgbClr val="1178BE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The Importance of AI Ethics</a:t>
            </a:r>
          </a:p>
          <a:p>
            <a:pPr algn="l">
              <a:lnSpc>
                <a:spcPts val="5917"/>
              </a:lnSpc>
            </a:pPr>
            <a:r>
              <a:rPr lang="en-US" b="true" sz="5379">
                <a:solidFill>
                  <a:srgbClr val="1178BE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147088" y="7113043"/>
            <a:ext cx="3408461" cy="3458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</a:p>
          <a:p>
            <a:pPr algn="l" marL="323850" indent="-161925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AI ethical literacy helps leaders identify potential risks early.</a:t>
            </a:r>
          </a:p>
          <a:p>
            <a:pPr algn="l" marL="323850" indent="-161925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Protects organizations from lawsuits, compliance violations, and reputational damage.</a:t>
            </a:r>
          </a:p>
          <a:p>
            <a:pPr algn="l" marL="323850" indent="-161925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Enables leaders to understand the larger landscape of the coming AI-Age.</a:t>
            </a:r>
          </a:p>
          <a:p>
            <a:pPr algn="l" marL="323850" indent="-161925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Helps balance innovation with responsible use of AI technologies.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2240788" y="7105600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3147088" y="6720218"/>
            <a:ext cx="3608486" cy="540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</a:p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b="true" sz="1599">
                <a:solidFill>
                  <a:srgbClr val="0692D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Why AI Ethics Matters for Leaders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162270" y="7374205"/>
            <a:ext cx="2960582" cy="2243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</a:p>
          <a:p>
            <a:pPr algn="l" marL="302261" indent="-151130" lvl="1">
              <a:lnSpc>
                <a:spcPts val="1960"/>
              </a:lnSpc>
              <a:spcBef>
                <a:spcPct val="0"/>
              </a:spcBef>
              <a:buFont typeface="Arial"/>
              <a:buChar char="•"/>
            </a:pPr>
            <a:r>
              <a:rPr lang="en-US" sz="14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Societal impacts of widespread AI adoption.</a:t>
            </a:r>
          </a:p>
          <a:p>
            <a:pPr algn="l" marL="302261" indent="-151130" lvl="1">
              <a:lnSpc>
                <a:spcPts val="1960"/>
              </a:lnSpc>
              <a:spcBef>
                <a:spcPct val="0"/>
              </a:spcBef>
              <a:buFont typeface="Arial"/>
              <a:buChar char="•"/>
            </a:pPr>
            <a:r>
              <a:rPr lang="en-US" sz="14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Fairness, bias, and discrimination in AI systems.</a:t>
            </a:r>
          </a:p>
          <a:p>
            <a:pPr algn="l" marL="323850" indent="-161925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Privacy and data-protection concerns.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</a:p>
          <a:p>
            <a:pPr algn="l">
              <a:lnSpc>
                <a:spcPts val="1680"/>
              </a:lnSpc>
              <a:spcBef>
                <a:spcPct val="0"/>
              </a:spcBef>
            </a:pPr>
          </a:p>
        </p:txBody>
      </p:sp>
      <p:sp>
        <p:nvSpPr>
          <p:cNvPr name="TextBox 28" id="28"/>
          <p:cNvSpPr txBox="true"/>
          <p:nvPr/>
        </p:nvSpPr>
        <p:spPr>
          <a:xfrm rot="0">
            <a:off x="7255969" y="7105600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8162270" y="6720218"/>
            <a:ext cx="2956102" cy="1012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7"/>
              </a:lnSpc>
              <a:spcBef>
                <a:spcPct val="0"/>
              </a:spcBef>
            </a:pPr>
          </a:p>
          <a:p>
            <a:pPr algn="l">
              <a:lnSpc>
                <a:spcPts val="2237"/>
              </a:lnSpc>
              <a:spcBef>
                <a:spcPct val="0"/>
              </a:spcBef>
            </a:pPr>
            <a:r>
              <a:rPr lang="en-US" b="true" sz="1597">
                <a:solidFill>
                  <a:srgbClr val="0692D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What AI Ethics Examines</a:t>
            </a:r>
          </a:p>
          <a:p>
            <a:pPr algn="l">
              <a:lnSpc>
                <a:spcPts val="1957"/>
              </a:lnSpc>
              <a:spcBef>
                <a:spcPct val="0"/>
              </a:spcBef>
            </a:pPr>
          </a:p>
          <a:p>
            <a:pPr algn="l">
              <a:lnSpc>
                <a:spcPts val="1957"/>
              </a:lnSpc>
              <a:spcBef>
                <a:spcPct val="0"/>
              </a:spcBef>
            </a:pPr>
          </a:p>
        </p:txBody>
      </p:sp>
      <p:sp>
        <p:nvSpPr>
          <p:cNvPr name="TextBox 30" id="30"/>
          <p:cNvSpPr txBox="true"/>
          <p:nvPr/>
        </p:nvSpPr>
        <p:spPr>
          <a:xfrm rot="0">
            <a:off x="13177451" y="7113043"/>
            <a:ext cx="3715086" cy="2929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</a:p>
          <a:p>
            <a:pPr algn="l" marL="302261" indent="-151130" lvl="1">
              <a:lnSpc>
                <a:spcPts val="1960"/>
              </a:lnSpc>
              <a:spcBef>
                <a:spcPct val="0"/>
              </a:spcBef>
              <a:buFont typeface="Arial"/>
              <a:buChar char="•"/>
            </a:pPr>
            <a:r>
              <a:rPr lang="en-US" sz="14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AI data centers consume significantly more water than traditional data centers.</a:t>
            </a:r>
          </a:p>
          <a:p>
            <a:pPr algn="l" marL="323850" indent="-161925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Increased energy usage heightens environmental responsibility.</a:t>
            </a:r>
          </a:p>
          <a:p>
            <a:pPr algn="l" marL="302261" indent="-151130" lvl="1">
              <a:lnSpc>
                <a:spcPts val="1960"/>
              </a:lnSpc>
              <a:spcBef>
                <a:spcPct val="0"/>
              </a:spcBef>
              <a:buFont typeface="Arial"/>
              <a:buChar char="•"/>
            </a:pPr>
            <a:r>
              <a:rPr lang="en-US" sz="14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AI leaders (e.g., Dario Amodei, CEO of Anthropic) predict major job disruptions.</a:t>
            </a:r>
          </a:p>
          <a:p>
            <a:pPr algn="l" marL="302261" indent="-151130" lvl="1">
              <a:lnSpc>
                <a:spcPts val="1960"/>
              </a:lnSpc>
              <a:spcBef>
                <a:spcPct val="0"/>
              </a:spcBef>
              <a:buFont typeface="Arial"/>
              <a:buChar char="•"/>
            </a:pPr>
            <a:r>
              <a:rPr lang="en-US" sz="14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Up to 50% of entry-level white-collar jobs may be replaced within five years.</a:t>
            </a:r>
          </a:p>
          <a:p>
            <a:pPr algn="l">
              <a:lnSpc>
                <a:spcPts val="1680"/>
              </a:lnSpc>
              <a:spcBef>
                <a:spcPct val="0"/>
              </a:spcBef>
            </a:pPr>
          </a:p>
          <a:p>
            <a:pPr algn="l">
              <a:lnSpc>
                <a:spcPts val="1680"/>
              </a:lnSpc>
              <a:spcBef>
                <a:spcPct val="0"/>
              </a:spcBef>
            </a:pPr>
          </a:p>
        </p:txBody>
      </p:sp>
      <p:sp>
        <p:nvSpPr>
          <p:cNvPr name="TextBox 31" id="31"/>
          <p:cNvSpPr txBox="true"/>
          <p:nvPr/>
        </p:nvSpPr>
        <p:spPr>
          <a:xfrm rot="0">
            <a:off x="12271150" y="7105600"/>
            <a:ext cx="49611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b="true" sz="17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3177451" y="6720218"/>
            <a:ext cx="4081849" cy="1012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</a:p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b="true" sz="1599">
                <a:solidFill>
                  <a:srgbClr val="0692D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Environmental &amp; Workforce Impacts</a:t>
            </a:r>
          </a:p>
          <a:p>
            <a:pPr algn="l">
              <a:lnSpc>
                <a:spcPts val="1960"/>
              </a:lnSpc>
              <a:spcBef>
                <a:spcPct val="0"/>
              </a:spcBef>
            </a:pPr>
          </a:p>
          <a:p>
            <a:pPr algn="l">
              <a:lnSpc>
                <a:spcPts val="196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749838" y="7527480"/>
            <a:ext cx="47625" cy="1740345"/>
            <a:chOff x="0" y="0"/>
            <a:chExt cx="12543" cy="4583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0"/>
            <a:ext cx="1028700" cy="1028700"/>
            <a:chOff x="0" y="0"/>
            <a:chExt cx="270933" cy="2709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259300" y="9258300"/>
            <a:ext cx="1028700" cy="1028700"/>
            <a:chOff x="0" y="0"/>
            <a:chExt cx="270933" cy="2709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39108" y="1028700"/>
            <a:ext cx="7663636" cy="4567684"/>
            <a:chOff x="0" y="0"/>
            <a:chExt cx="10218182" cy="6090246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2"/>
            <a:srcRect l="4245" t="0" r="4245" b="0"/>
            <a:stretch>
              <a:fillRect/>
            </a:stretch>
          </p:blipFill>
          <p:spPr>
            <a:xfrm flipH="false" flipV="false">
              <a:off x="0" y="0"/>
              <a:ext cx="10218182" cy="6090246"/>
            </a:xfrm>
            <a:prstGeom prst="rect">
              <a:avLst/>
            </a:prstGeom>
          </p:spPr>
        </p:pic>
      </p:grpSp>
      <p:grpSp>
        <p:nvGrpSpPr>
          <p:cNvPr name="Group 13" id="13"/>
          <p:cNvGrpSpPr/>
          <p:nvPr/>
        </p:nvGrpSpPr>
        <p:grpSpPr>
          <a:xfrm rot="0">
            <a:off x="8941297" y="1028700"/>
            <a:ext cx="8318003" cy="8229600"/>
            <a:chOff x="0" y="0"/>
            <a:chExt cx="11090671" cy="10972800"/>
          </a:xfrm>
        </p:grpSpPr>
        <p:pic>
          <p:nvPicPr>
            <p:cNvPr name="Picture 14" id="14"/>
            <p:cNvPicPr>
              <a:picLocks noChangeAspect="true"/>
            </p:cNvPicPr>
            <p:nvPr/>
          </p:nvPicPr>
          <p:blipFill>
            <a:blip r:embed="rId3"/>
            <a:srcRect l="0" t="531" r="0" b="531"/>
            <a:stretch>
              <a:fillRect/>
            </a:stretch>
          </p:blipFill>
          <p:spPr>
            <a:xfrm flipH="false" flipV="false">
              <a:off x="0" y="0"/>
              <a:ext cx="11090671" cy="10972800"/>
            </a:xfrm>
            <a:prstGeom prst="rect">
              <a:avLst/>
            </a:prstGeom>
          </p:spPr>
        </p:pic>
      </p:grpSp>
      <p:sp>
        <p:nvSpPr>
          <p:cNvPr name="TextBox 15" id="15"/>
          <p:cNvSpPr txBox="true"/>
          <p:nvPr/>
        </p:nvSpPr>
        <p:spPr>
          <a:xfrm rot="0">
            <a:off x="17499918" y="9638067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07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63139" y="6606730"/>
            <a:ext cx="5172808" cy="920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true">
                <a:solidFill>
                  <a:srgbClr val="11629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Thank you 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83969" y="7844957"/>
            <a:ext cx="5879781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0692D4"/>
                </a:solidFill>
                <a:latin typeface="Open Sans"/>
                <a:ea typeface="Open Sans"/>
                <a:cs typeface="Open Sans"/>
                <a:sym typeface="Open Sans"/>
              </a:rPr>
              <a:t>END OF THE PRESENTATION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DAG5TDETtM0</dc:identifier>
  <dcterms:modified xsi:type="dcterms:W3CDTF">2011-08-01T06:04:30Z</dcterms:modified>
  <cp:revision>1</cp:revision>
  <dc:title>Should AI developers be responsible for making AI behave ethically ?</dc:title>
</cp:coreProperties>
</file>

<file path=docProps/thumbnail.jpeg>
</file>